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Poppins Bold" charset="1" panose="00000800000000000000"/>
      <p:regular r:id="rId11"/>
    </p:embeddedFont>
    <p:embeddedFont>
      <p:font typeface="Montserrat" charset="1" panose="000005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83564" y="-1545219"/>
            <a:ext cx="13377438" cy="1337743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66775" cap="sq">
              <a:solidFill>
                <a:srgbClr val="304DB4"/>
              </a:soli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925823" y="-602960"/>
            <a:ext cx="11492920" cy="1149292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06" t="0" r="-24906" b="0"/>
              </a:stretch>
            </a:blipFill>
            <a:ln w="390525" cap="sq">
              <a:solidFill>
                <a:srgbClr val="FFFFFF"/>
              </a:solidFill>
              <a:prstDash val="solid"/>
              <a:miter/>
            </a:ln>
          </p:spPr>
        </p:sp>
      </p:grpSp>
      <p:sp>
        <p:nvSpPr>
          <p:cNvPr name="Freeform 7" id="7"/>
          <p:cNvSpPr/>
          <p:nvPr/>
        </p:nvSpPr>
        <p:spPr>
          <a:xfrm flipH="false" flipV="false" rot="0">
            <a:off x="509564" y="261520"/>
            <a:ext cx="5482382" cy="2731640"/>
          </a:xfrm>
          <a:custGeom>
            <a:avLst/>
            <a:gdLst/>
            <a:ahLst/>
            <a:cxnLst/>
            <a:rect r="r" b="b" t="t" l="l"/>
            <a:pathLst>
              <a:path h="2731640" w="5482382">
                <a:moveTo>
                  <a:pt x="0" y="0"/>
                </a:moveTo>
                <a:lnTo>
                  <a:pt x="5482382" y="0"/>
                </a:lnTo>
                <a:lnTo>
                  <a:pt x="5482382" y="2731639"/>
                </a:lnTo>
                <a:lnTo>
                  <a:pt x="0" y="2731639"/>
                </a:lnTo>
                <a:lnTo>
                  <a:pt x="0" y="0"/>
                </a:lnTo>
                <a:close/>
              </a:path>
            </a:pathLst>
          </a:custGeom>
          <a:blipFill>
            <a:blip r:embed="rId3"/>
            <a:stretch>
              <a:fillRect l="0" t="0" r="0" b="0"/>
            </a:stretch>
          </a:blipFill>
        </p:spPr>
      </p:sp>
      <p:sp>
        <p:nvSpPr>
          <p:cNvPr name="TextBox 8" id="8"/>
          <p:cNvSpPr txBox="true"/>
          <p:nvPr/>
        </p:nvSpPr>
        <p:spPr>
          <a:xfrm rot="0">
            <a:off x="1028700" y="2888384"/>
            <a:ext cx="9157271" cy="2009332"/>
          </a:xfrm>
          <a:prstGeom prst="rect">
            <a:avLst/>
          </a:prstGeom>
        </p:spPr>
        <p:txBody>
          <a:bodyPr anchor="t" rtlCol="false" tIns="0" lIns="0" bIns="0" rIns="0">
            <a:spAutoFit/>
          </a:bodyPr>
          <a:lstStyle/>
          <a:p>
            <a:pPr algn="l">
              <a:lnSpc>
                <a:spcPts val="5274"/>
              </a:lnSpc>
            </a:pPr>
            <a:r>
              <a:rPr lang="en-US" sz="3767" spc="-305" b="true">
                <a:solidFill>
                  <a:srgbClr val="304DB4"/>
                </a:solidFill>
                <a:latin typeface="Poppins Bold"/>
                <a:ea typeface="Poppins Bold"/>
                <a:cs typeface="Poppins Bold"/>
                <a:sym typeface="Poppins Bold"/>
              </a:rPr>
              <a:t>Technologie accessible pour un climat  interieur intelligent :   construire un confort thermique eco-responsable </a:t>
            </a:r>
          </a:p>
        </p:txBody>
      </p:sp>
      <p:sp>
        <p:nvSpPr>
          <p:cNvPr name="TextBox 9" id="9"/>
          <p:cNvSpPr txBox="true"/>
          <p:nvPr/>
        </p:nvSpPr>
        <p:spPr>
          <a:xfrm rot="0">
            <a:off x="1432360" y="6306572"/>
            <a:ext cx="7414972" cy="1543050"/>
          </a:xfrm>
          <a:prstGeom prst="rect">
            <a:avLst/>
          </a:prstGeom>
        </p:spPr>
        <p:txBody>
          <a:bodyPr anchor="t" rtlCol="false" tIns="0" lIns="0" bIns="0" rIns="0">
            <a:spAutoFit/>
          </a:bodyPr>
          <a:lstStyle/>
          <a:p>
            <a:pPr algn="just">
              <a:lnSpc>
                <a:spcPts val="4079"/>
              </a:lnSpc>
            </a:pPr>
            <a:r>
              <a:rPr lang="en-US" sz="3399" spc="-275">
                <a:solidFill>
                  <a:srgbClr val="304DB4"/>
                </a:solidFill>
                <a:latin typeface="Montserrat"/>
                <a:ea typeface="Montserrat"/>
                <a:cs typeface="Montserrat"/>
                <a:sym typeface="Montserrat"/>
              </a:rPr>
              <a:t>A pplication dans : La culture de tomate sous serre dans la zone du nord de la Cote d’Ivoire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11257" y="-4306216"/>
            <a:ext cx="11070147" cy="1107014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DB4"/>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380"/>
                </a:lnSpc>
              </a:pPr>
            </a:p>
          </p:txBody>
        </p:sp>
      </p:grpSp>
      <p:grpSp>
        <p:nvGrpSpPr>
          <p:cNvPr name="Group 5" id="5"/>
          <p:cNvGrpSpPr/>
          <p:nvPr/>
        </p:nvGrpSpPr>
        <p:grpSpPr>
          <a:xfrm rot="0">
            <a:off x="9837505" y="-3879968"/>
            <a:ext cx="10217650" cy="102176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0" cap="sq">
              <a:solidFill>
                <a:srgbClr val="FFFFFF"/>
              </a:solidFill>
              <a:prstDash val="solid"/>
              <a:miter/>
            </a:ln>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80"/>
                </a:lnSpc>
              </a:pPr>
            </a:p>
          </p:txBody>
        </p:sp>
      </p:grpSp>
      <p:grpSp>
        <p:nvGrpSpPr>
          <p:cNvPr name="Group 8" id="8"/>
          <p:cNvGrpSpPr/>
          <p:nvPr/>
        </p:nvGrpSpPr>
        <p:grpSpPr>
          <a:xfrm rot="0">
            <a:off x="9634754" y="1633754"/>
            <a:ext cx="7624546" cy="76245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123" t="0" r="-24123" b="0"/>
              </a:stretch>
            </a:blipFill>
            <a:ln w="457200" cap="sq">
              <a:solidFill>
                <a:srgbClr val="AAD63E"/>
              </a:solidFill>
              <a:prstDash val="solid"/>
              <a:miter/>
            </a:ln>
          </p:spPr>
        </p:sp>
      </p:grpSp>
      <p:sp>
        <p:nvSpPr>
          <p:cNvPr name="Freeform 10" id="10"/>
          <p:cNvSpPr/>
          <p:nvPr/>
        </p:nvSpPr>
        <p:spPr>
          <a:xfrm flipH="false" flipV="false" rot="0">
            <a:off x="509564" y="303625"/>
            <a:ext cx="5482382" cy="2731640"/>
          </a:xfrm>
          <a:custGeom>
            <a:avLst/>
            <a:gdLst/>
            <a:ahLst/>
            <a:cxnLst/>
            <a:rect r="r" b="b" t="t" l="l"/>
            <a:pathLst>
              <a:path h="2731640" w="5482382">
                <a:moveTo>
                  <a:pt x="0" y="0"/>
                </a:moveTo>
                <a:lnTo>
                  <a:pt x="5482382" y="0"/>
                </a:lnTo>
                <a:lnTo>
                  <a:pt x="5482382" y="2731640"/>
                </a:lnTo>
                <a:lnTo>
                  <a:pt x="0" y="2731640"/>
                </a:lnTo>
                <a:lnTo>
                  <a:pt x="0" y="0"/>
                </a:lnTo>
                <a:close/>
              </a:path>
            </a:pathLst>
          </a:custGeom>
          <a:blipFill>
            <a:blip r:embed="rId3"/>
            <a:stretch>
              <a:fillRect l="0" t="0" r="0" b="0"/>
            </a:stretch>
          </a:blipFill>
        </p:spPr>
      </p:sp>
      <p:sp>
        <p:nvSpPr>
          <p:cNvPr name="TextBox 11" id="11"/>
          <p:cNvSpPr txBox="true"/>
          <p:nvPr/>
        </p:nvSpPr>
        <p:spPr>
          <a:xfrm rot="0">
            <a:off x="1281251" y="2249833"/>
            <a:ext cx="6909869" cy="7534275"/>
          </a:xfrm>
          <a:prstGeom prst="rect">
            <a:avLst/>
          </a:prstGeom>
        </p:spPr>
        <p:txBody>
          <a:bodyPr anchor="t" rtlCol="false" tIns="0" lIns="0" bIns="0" rIns="0">
            <a:spAutoFit/>
          </a:bodyPr>
          <a:lstStyle/>
          <a:p>
            <a:pPr algn="just" marL="604518" indent="-302259" lvl="1">
              <a:lnSpc>
                <a:spcPts val="3359"/>
              </a:lnSpc>
              <a:buFont typeface="Arial"/>
              <a:buChar char="•"/>
            </a:pPr>
            <a:r>
              <a:rPr lang="en-US" sz="2799" spc="-226">
                <a:solidFill>
                  <a:srgbClr val="304DB4"/>
                </a:solidFill>
                <a:latin typeface="Montserrat"/>
                <a:ea typeface="Montserrat"/>
                <a:cs typeface="Montserrat"/>
                <a:sym typeface="Montserrat"/>
              </a:rPr>
              <a:t>Les fonctionnalités principales à inclure dans notre MVP se situent au niveau de l’arrosage des plants de tomates et la gestion de la teperature avec le ventilateur </a:t>
            </a:r>
          </a:p>
          <a:p>
            <a:pPr algn="just" marL="604518" indent="-302259" lvl="1">
              <a:lnSpc>
                <a:spcPts val="3359"/>
              </a:lnSpc>
              <a:buFont typeface="Arial"/>
              <a:buChar char="•"/>
            </a:pPr>
            <a:r>
              <a:rPr lang="en-US" sz="2799" spc="-226">
                <a:solidFill>
                  <a:srgbClr val="304DB4"/>
                </a:solidFill>
                <a:latin typeface="Montserrat"/>
                <a:ea typeface="Montserrat"/>
                <a:cs typeface="Montserrat"/>
                <a:sym typeface="Montserrat"/>
              </a:rPr>
              <a:t>Notre dispositif permet d’irriguer en fonction des données collectées par les capteurs ce qui facilitent la tache aux cultivateurs et d’assurer un confort thermque agréable pour la culture les plantes.</a:t>
            </a:r>
          </a:p>
          <a:p>
            <a:pPr algn="just" marL="604518" indent="-302259" lvl="1">
              <a:lnSpc>
                <a:spcPts val="3359"/>
              </a:lnSpc>
              <a:buFont typeface="Arial"/>
              <a:buChar char="•"/>
            </a:pPr>
            <a:r>
              <a:rPr lang="en-US" sz="2799" spc="-226">
                <a:solidFill>
                  <a:srgbClr val="304DB4"/>
                </a:solidFill>
                <a:latin typeface="Montserrat"/>
                <a:ea typeface="Montserrat"/>
                <a:cs typeface="Montserrat"/>
                <a:sym typeface="Montserrat"/>
              </a:rPr>
              <a:t>Notre plateforme est un site web qui a été fait en html, css, jvscript avec une API en php qui cllecte les données des capteurs et qui les affiches en temps réel.</a:t>
            </a:r>
          </a:p>
          <a:p>
            <a:pPr algn="just" marL="604518" indent="-302259" lvl="1">
              <a:lnSpc>
                <a:spcPts val="3359"/>
              </a:lnSpc>
              <a:buFont typeface="Arial"/>
              <a:buChar char="•"/>
            </a:pPr>
            <a:r>
              <a:rPr lang="en-US" sz="2799" spc="-226">
                <a:solidFill>
                  <a:srgbClr val="304DB4"/>
                </a:solidFill>
                <a:latin typeface="Montserrat"/>
                <a:ea typeface="Montserrat"/>
                <a:cs typeface="Montserrat"/>
                <a:sym typeface="Montserrat"/>
              </a:rPr>
              <a:t>Le systeme d’arrosage et la gestion du froid sera vérifier pour voir le fonctionnement de notre MVP.</a:t>
            </a:r>
          </a:p>
        </p:txBody>
      </p:sp>
      <p:sp>
        <p:nvSpPr>
          <p:cNvPr name="TextBox 12" id="12"/>
          <p:cNvSpPr txBox="true"/>
          <p:nvPr/>
        </p:nvSpPr>
        <p:spPr>
          <a:xfrm rot="0">
            <a:off x="1028700" y="1137818"/>
            <a:ext cx="7414972" cy="910854"/>
          </a:xfrm>
          <a:prstGeom prst="rect">
            <a:avLst/>
          </a:prstGeom>
        </p:spPr>
        <p:txBody>
          <a:bodyPr anchor="t" rtlCol="false" tIns="0" lIns="0" bIns="0" rIns="0">
            <a:spAutoFit/>
          </a:bodyPr>
          <a:lstStyle/>
          <a:p>
            <a:pPr algn="l">
              <a:lnSpc>
                <a:spcPts val="7020"/>
              </a:lnSpc>
            </a:pPr>
            <a:r>
              <a:rPr lang="en-US" sz="5014" spc="-406" b="true">
                <a:solidFill>
                  <a:srgbClr val="AAD63E"/>
                </a:solidFill>
                <a:latin typeface="Poppins Bold"/>
                <a:ea typeface="Poppins Bold"/>
                <a:cs typeface="Poppins Bold"/>
                <a:sym typeface="Poppins Bold"/>
              </a:rPr>
              <a:t>Developpement du MVP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67800" y="5495089"/>
            <a:ext cx="12948775" cy="3086100"/>
            <a:chOff x="0" y="0"/>
            <a:chExt cx="3410377" cy="812800"/>
          </a:xfrm>
        </p:grpSpPr>
        <p:sp>
          <p:nvSpPr>
            <p:cNvPr name="Freeform 3" id="3"/>
            <p:cNvSpPr/>
            <p:nvPr/>
          </p:nvSpPr>
          <p:spPr>
            <a:xfrm flipH="false" flipV="false" rot="0">
              <a:off x="0" y="0"/>
              <a:ext cx="3410377" cy="812800"/>
            </a:xfrm>
            <a:custGeom>
              <a:avLst/>
              <a:gdLst/>
              <a:ahLst/>
              <a:cxnLst/>
              <a:rect r="r" b="b" t="t" l="l"/>
              <a:pathLst>
                <a:path h="812800" w="3410377">
                  <a:moveTo>
                    <a:pt x="59789" y="0"/>
                  </a:moveTo>
                  <a:lnTo>
                    <a:pt x="3350588" y="0"/>
                  </a:lnTo>
                  <a:cubicBezTo>
                    <a:pt x="3383609" y="0"/>
                    <a:pt x="3410377" y="26768"/>
                    <a:pt x="3410377" y="59789"/>
                  </a:cubicBezTo>
                  <a:lnTo>
                    <a:pt x="3410377" y="753011"/>
                  </a:lnTo>
                  <a:cubicBezTo>
                    <a:pt x="3410377" y="768868"/>
                    <a:pt x="3404078" y="784076"/>
                    <a:pt x="3392865" y="795288"/>
                  </a:cubicBezTo>
                  <a:cubicBezTo>
                    <a:pt x="3381653" y="806501"/>
                    <a:pt x="3366445" y="812800"/>
                    <a:pt x="3350588" y="812800"/>
                  </a:cubicBezTo>
                  <a:lnTo>
                    <a:pt x="59789" y="812800"/>
                  </a:lnTo>
                  <a:cubicBezTo>
                    <a:pt x="26768" y="812800"/>
                    <a:pt x="0" y="786032"/>
                    <a:pt x="0" y="753011"/>
                  </a:cubicBezTo>
                  <a:lnTo>
                    <a:pt x="0" y="59789"/>
                  </a:lnTo>
                  <a:cubicBezTo>
                    <a:pt x="0" y="26768"/>
                    <a:pt x="26768" y="0"/>
                    <a:pt x="59789" y="0"/>
                  </a:cubicBezTo>
                  <a:close/>
                </a:path>
              </a:pathLst>
            </a:custGeom>
            <a:solidFill>
              <a:srgbClr val="AAD63E"/>
            </a:solidFill>
          </p:spPr>
        </p:sp>
        <p:sp>
          <p:nvSpPr>
            <p:cNvPr name="TextBox 4" id="4"/>
            <p:cNvSpPr txBox="true"/>
            <p:nvPr/>
          </p:nvSpPr>
          <p:spPr>
            <a:xfrm>
              <a:off x="0" y="-66675"/>
              <a:ext cx="3410377" cy="879475"/>
            </a:xfrm>
            <a:prstGeom prst="rect">
              <a:avLst/>
            </a:prstGeom>
          </p:spPr>
          <p:txBody>
            <a:bodyPr anchor="ctr" rtlCol="false" tIns="50800" lIns="50800" bIns="50800" rIns="50800"/>
            <a:lstStyle/>
            <a:p>
              <a:pPr algn="ctr">
                <a:lnSpc>
                  <a:spcPts val="3380"/>
                </a:lnSpc>
              </a:pPr>
            </a:p>
          </p:txBody>
        </p:sp>
      </p:grpSp>
      <p:grpSp>
        <p:nvGrpSpPr>
          <p:cNvPr name="Group 5" id="5"/>
          <p:cNvGrpSpPr/>
          <p:nvPr/>
        </p:nvGrpSpPr>
        <p:grpSpPr>
          <a:xfrm rot="0">
            <a:off x="10286404" y="1310208"/>
            <a:ext cx="6628850" cy="66288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38150" cap="sq">
              <a:solidFill>
                <a:srgbClr val="304DB4"/>
              </a:solidFill>
              <a:prstDash val="solid"/>
              <a:miter/>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753317" y="1777120"/>
            <a:ext cx="5695025" cy="569502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06" t="0" r="-24906" b="0"/>
              </a:stretch>
            </a:blipFill>
            <a:ln w="390525" cap="sq">
              <a:solidFill>
                <a:srgbClr val="FFFFFF"/>
              </a:solidFill>
              <a:prstDash val="solid"/>
              <a:miter/>
            </a:ln>
          </p:spPr>
        </p:sp>
      </p:grpSp>
      <p:sp>
        <p:nvSpPr>
          <p:cNvPr name="Freeform 10" id="10"/>
          <p:cNvSpPr/>
          <p:nvPr/>
        </p:nvSpPr>
        <p:spPr>
          <a:xfrm flipH="false" flipV="false" rot="0">
            <a:off x="614959" y="-195695"/>
            <a:ext cx="5482382" cy="2731640"/>
          </a:xfrm>
          <a:custGeom>
            <a:avLst/>
            <a:gdLst/>
            <a:ahLst/>
            <a:cxnLst/>
            <a:rect r="r" b="b" t="t" l="l"/>
            <a:pathLst>
              <a:path h="2731640" w="5482382">
                <a:moveTo>
                  <a:pt x="0" y="0"/>
                </a:moveTo>
                <a:lnTo>
                  <a:pt x="5482381" y="0"/>
                </a:lnTo>
                <a:lnTo>
                  <a:pt x="5482381" y="2731640"/>
                </a:lnTo>
                <a:lnTo>
                  <a:pt x="0" y="2731640"/>
                </a:lnTo>
                <a:lnTo>
                  <a:pt x="0" y="0"/>
                </a:lnTo>
                <a:close/>
              </a:path>
            </a:pathLst>
          </a:custGeom>
          <a:blipFill>
            <a:blip r:embed="rId3"/>
            <a:stretch>
              <a:fillRect l="0" t="0" r="0" b="0"/>
            </a:stretch>
          </a:blipFill>
        </p:spPr>
      </p:sp>
      <p:sp>
        <p:nvSpPr>
          <p:cNvPr name="TextBox 11" id="11"/>
          <p:cNvSpPr txBox="true"/>
          <p:nvPr/>
        </p:nvSpPr>
        <p:spPr>
          <a:xfrm rot="0">
            <a:off x="321401" y="833958"/>
            <a:ext cx="11218416" cy="819150"/>
          </a:xfrm>
          <a:prstGeom prst="rect">
            <a:avLst/>
          </a:prstGeom>
        </p:spPr>
        <p:txBody>
          <a:bodyPr anchor="t" rtlCol="false" tIns="0" lIns="0" bIns="0" rIns="0">
            <a:spAutoFit/>
          </a:bodyPr>
          <a:lstStyle/>
          <a:p>
            <a:pPr algn="l">
              <a:lnSpc>
                <a:spcPts val="6300"/>
              </a:lnSpc>
            </a:pPr>
            <a:r>
              <a:rPr lang="en-US" sz="4500" spc="-364" b="true">
                <a:solidFill>
                  <a:srgbClr val="AAD63E"/>
                </a:solidFill>
                <a:latin typeface="Poppins Bold"/>
                <a:ea typeface="Poppins Bold"/>
                <a:cs typeface="Poppins Bold"/>
                <a:sym typeface="Poppins Bold"/>
              </a:rPr>
              <a:t>Roadmap de developpement commercial  </a:t>
            </a:r>
          </a:p>
        </p:txBody>
      </p:sp>
      <p:sp>
        <p:nvSpPr>
          <p:cNvPr name="TextBox 12" id="12"/>
          <p:cNvSpPr txBox="true"/>
          <p:nvPr/>
        </p:nvSpPr>
        <p:spPr>
          <a:xfrm rot="0">
            <a:off x="1028700" y="2161339"/>
            <a:ext cx="6568505" cy="5191125"/>
          </a:xfrm>
          <a:prstGeom prst="rect">
            <a:avLst/>
          </a:prstGeom>
        </p:spPr>
        <p:txBody>
          <a:bodyPr anchor="t" rtlCol="false" tIns="0" lIns="0" bIns="0" rIns="0">
            <a:spAutoFit/>
          </a:bodyPr>
          <a:lstStyle/>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Nous visons les agriculteurs et les cutivateurs du Nord, nous comptons les cibler à des salons agricoles, la radio et aussi sur les reseaux sociaux.</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Nous  comptons sur les patenariats des firmes exterieurs mais aussi sur l’appui de l’ANADER et du ministère.  Pour maintenir, le spartenairts nous comptons presenter des resultats concrets et garantir leurs marges. </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Les coûts estimés pour activités commerciales s’etendent à 300.000FCFA.</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Les revenus se feront post-recolte mais sur une periode de 6mois, nous pourrons avoir environ 500.000FCFA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42521" y="0"/>
            <a:ext cx="9555892" cy="10287000"/>
            <a:chOff x="0" y="0"/>
            <a:chExt cx="2516778" cy="2709333"/>
          </a:xfrm>
        </p:grpSpPr>
        <p:sp>
          <p:nvSpPr>
            <p:cNvPr name="Freeform 3" id="3"/>
            <p:cNvSpPr/>
            <p:nvPr/>
          </p:nvSpPr>
          <p:spPr>
            <a:xfrm flipH="false" flipV="false" rot="0">
              <a:off x="0" y="0"/>
              <a:ext cx="2516778" cy="2709333"/>
            </a:xfrm>
            <a:custGeom>
              <a:avLst/>
              <a:gdLst/>
              <a:ahLst/>
              <a:cxnLst/>
              <a:rect r="r" b="b" t="t" l="l"/>
              <a:pathLst>
                <a:path h="2709333" w="2516778">
                  <a:moveTo>
                    <a:pt x="81017" y="0"/>
                  </a:moveTo>
                  <a:lnTo>
                    <a:pt x="2435761" y="0"/>
                  </a:lnTo>
                  <a:cubicBezTo>
                    <a:pt x="2480506" y="0"/>
                    <a:pt x="2516778" y="36273"/>
                    <a:pt x="2516778" y="81017"/>
                  </a:cubicBezTo>
                  <a:lnTo>
                    <a:pt x="2516778" y="2628316"/>
                  </a:lnTo>
                  <a:cubicBezTo>
                    <a:pt x="2516778" y="2673061"/>
                    <a:pt x="2480506" y="2709333"/>
                    <a:pt x="2435761" y="2709333"/>
                  </a:cubicBezTo>
                  <a:lnTo>
                    <a:pt x="81017" y="2709333"/>
                  </a:lnTo>
                  <a:cubicBezTo>
                    <a:pt x="36273" y="2709333"/>
                    <a:pt x="0" y="2673061"/>
                    <a:pt x="0" y="2628316"/>
                  </a:cubicBezTo>
                  <a:lnTo>
                    <a:pt x="0" y="81017"/>
                  </a:lnTo>
                  <a:cubicBezTo>
                    <a:pt x="0" y="36273"/>
                    <a:pt x="36273" y="0"/>
                    <a:pt x="81017" y="0"/>
                  </a:cubicBezTo>
                  <a:close/>
                </a:path>
              </a:pathLst>
            </a:custGeom>
            <a:solidFill>
              <a:srgbClr val="304DB4"/>
            </a:solidFill>
          </p:spPr>
        </p:sp>
        <p:sp>
          <p:nvSpPr>
            <p:cNvPr name="TextBox 4" id="4"/>
            <p:cNvSpPr txBox="true"/>
            <p:nvPr/>
          </p:nvSpPr>
          <p:spPr>
            <a:xfrm>
              <a:off x="0" y="-66675"/>
              <a:ext cx="2516778" cy="2776008"/>
            </a:xfrm>
            <a:prstGeom prst="rect">
              <a:avLst/>
            </a:prstGeom>
          </p:spPr>
          <p:txBody>
            <a:bodyPr anchor="ctr" rtlCol="false" tIns="50800" lIns="50800" bIns="50800" rIns="50800"/>
            <a:lstStyle/>
            <a:p>
              <a:pPr algn="ctr">
                <a:lnSpc>
                  <a:spcPts val="3380"/>
                </a:lnSpc>
              </a:pPr>
            </a:p>
          </p:txBody>
        </p:sp>
      </p:grpSp>
      <p:grpSp>
        <p:nvGrpSpPr>
          <p:cNvPr name="Group 5" id="5"/>
          <p:cNvGrpSpPr/>
          <p:nvPr/>
        </p:nvGrpSpPr>
        <p:grpSpPr>
          <a:xfrm rot="0">
            <a:off x="11130444" y="1334312"/>
            <a:ext cx="6062181" cy="606218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63E"/>
            </a:soli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80"/>
                </a:lnSpc>
              </a:pPr>
            </a:p>
          </p:txBody>
        </p:sp>
      </p:grpSp>
      <p:grpSp>
        <p:nvGrpSpPr>
          <p:cNvPr name="Group 8" id="8"/>
          <p:cNvGrpSpPr/>
          <p:nvPr/>
        </p:nvGrpSpPr>
        <p:grpSpPr>
          <a:xfrm rot="0">
            <a:off x="11539632" y="1778164"/>
            <a:ext cx="5243805" cy="52438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471" t="0" r="-25471" b="0"/>
              </a:stretch>
            </a:blipFill>
            <a:ln w="390525" cap="sq">
              <a:solidFill>
                <a:srgbClr val="FFFFFF"/>
              </a:solidFill>
              <a:prstDash val="solid"/>
              <a:miter/>
            </a:ln>
          </p:spPr>
        </p:sp>
      </p:grpSp>
      <p:sp>
        <p:nvSpPr>
          <p:cNvPr name="Freeform 10" id="10"/>
          <p:cNvSpPr/>
          <p:nvPr/>
        </p:nvSpPr>
        <p:spPr>
          <a:xfrm flipH="false" flipV="false" rot="0">
            <a:off x="182400" y="89348"/>
            <a:ext cx="5482382" cy="2731640"/>
          </a:xfrm>
          <a:custGeom>
            <a:avLst/>
            <a:gdLst/>
            <a:ahLst/>
            <a:cxnLst/>
            <a:rect r="r" b="b" t="t" l="l"/>
            <a:pathLst>
              <a:path h="2731640" w="5482382">
                <a:moveTo>
                  <a:pt x="0" y="0"/>
                </a:moveTo>
                <a:lnTo>
                  <a:pt x="5482382" y="0"/>
                </a:lnTo>
                <a:lnTo>
                  <a:pt x="5482382" y="2731640"/>
                </a:lnTo>
                <a:lnTo>
                  <a:pt x="0" y="2731640"/>
                </a:lnTo>
                <a:lnTo>
                  <a:pt x="0" y="0"/>
                </a:lnTo>
                <a:close/>
              </a:path>
            </a:pathLst>
          </a:custGeom>
          <a:blipFill>
            <a:blip r:embed="rId3"/>
            <a:stretch>
              <a:fillRect l="0" t="0" r="0" b="0"/>
            </a:stretch>
          </a:blipFill>
        </p:spPr>
      </p:sp>
      <p:sp>
        <p:nvSpPr>
          <p:cNvPr name="TextBox 11" id="11"/>
          <p:cNvSpPr txBox="true"/>
          <p:nvPr/>
        </p:nvSpPr>
        <p:spPr>
          <a:xfrm rot="0">
            <a:off x="182400" y="1210487"/>
            <a:ext cx="9842902" cy="792861"/>
          </a:xfrm>
          <a:prstGeom prst="rect">
            <a:avLst/>
          </a:prstGeom>
        </p:spPr>
        <p:txBody>
          <a:bodyPr anchor="t" rtlCol="false" tIns="0" lIns="0" bIns="0" rIns="0">
            <a:spAutoFit/>
          </a:bodyPr>
          <a:lstStyle/>
          <a:p>
            <a:pPr algn="ctr">
              <a:lnSpc>
                <a:spcPts val="6174"/>
              </a:lnSpc>
            </a:pPr>
            <a:r>
              <a:rPr lang="en-US" b="true" sz="4410" spc="-357">
                <a:solidFill>
                  <a:srgbClr val="304DB4"/>
                </a:solidFill>
                <a:latin typeface="Poppins Bold"/>
                <a:ea typeface="Poppins Bold"/>
                <a:cs typeface="Poppins Bold"/>
                <a:sym typeface="Poppins Bold"/>
              </a:rPr>
              <a:t>Roadmap developpement technique </a:t>
            </a:r>
          </a:p>
        </p:txBody>
      </p:sp>
      <p:sp>
        <p:nvSpPr>
          <p:cNvPr name="TextBox 12" id="12"/>
          <p:cNvSpPr txBox="true"/>
          <p:nvPr/>
        </p:nvSpPr>
        <p:spPr>
          <a:xfrm rot="0">
            <a:off x="1851861" y="2257654"/>
            <a:ext cx="6114648" cy="5934075"/>
          </a:xfrm>
          <a:prstGeom prst="rect">
            <a:avLst/>
          </a:prstGeom>
        </p:spPr>
        <p:txBody>
          <a:bodyPr anchor="t" rtlCol="false" tIns="0" lIns="0" bIns="0" rIns="0">
            <a:spAutoFit/>
          </a:bodyPr>
          <a:lstStyle/>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L’architecture globale de notre projet est en front-end, nous avons créer une base de données et une API mais on a pas eu le temps de la connecter.</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Les etapes majeurs de notre projet sont la réalisation de notre prototype et la conception de notre site.</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Les test seront le bon fonctionnement de notre dispositif . Apres ces tests, ils pourront garantir le bon fonctionnement de notre dispositif.</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La maintenance se fera par la vérification des equipements pour assurer le bon fonctionnement . Nous allons nous assurer que chaque composants marche.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2520" y="0"/>
            <a:ext cx="5482382" cy="2731640"/>
          </a:xfrm>
          <a:custGeom>
            <a:avLst/>
            <a:gdLst/>
            <a:ahLst/>
            <a:cxnLst/>
            <a:rect r="r" b="b" t="t" l="l"/>
            <a:pathLst>
              <a:path h="2731640" w="5482382">
                <a:moveTo>
                  <a:pt x="0" y="0"/>
                </a:moveTo>
                <a:lnTo>
                  <a:pt x="5482382" y="0"/>
                </a:lnTo>
                <a:lnTo>
                  <a:pt x="5482382" y="2731640"/>
                </a:lnTo>
                <a:lnTo>
                  <a:pt x="0" y="2731640"/>
                </a:lnTo>
                <a:lnTo>
                  <a:pt x="0" y="0"/>
                </a:lnTo>
                <a:close/>
              </a:path>
            </a:pathLst>
          </a:custGeom>
          <a:blipFill>
            <a:blip r:embed="rId2"/>
            <a:stretch>
              <a:fillRect l="0" t="0" r="0" b="0"/>
            </a:stretch>
          </a:blipFill>
        </p:spPr>
      </p:sp>
      <p:sp>
        <p:nvSpPr>
          <p:cNvPr name="TextBox 3" id="3"/>
          <p:cNvSpPr txBox="true"/>
          <p:nvPr/>
        </p:nvSpPr>
        <p:spPr>
          <a:xfrm rot="0">
            <a:off x="10139202" y="1906311"/>
            <a:ext cx="7254448" cy="2889398"/>
          </a:xfrm>
          <a:prstGeom prst="rect">
            <a:avLst/>
          </a:prstGeom>
        </p:spPr>
        <p:txBody>
          <a:bodyPr anchor="t" rtlCol="false" tIns="0" lIns="0" bIns="0" rIns="0">
            <a:spAutoFit/>
          </a:bodyPr>
          <a:lstStyle/>
          <a:p>
            <a:pPr algn="l">
              <a:lnSpc>
                <a:spcPts val="22421"/>
              </a:lnSpc>
            </a:pPr>
            <a:r>
              <a:rPr lang="en-US" sz="16015" spc="-1297" b="true">
                <a:solidFill>
                  <a:srgbClr val="FFFFFF"/>
                </a:solidFill>
                <a:latin typeface="Poppins Bold"/>
                <a:ea typeface="Poppins Bold"/>
                <a:cs typeface="Poppins Bold"/>
                <a:sym typeface="Poppins Bold"/>
              </a:rPr>
              <a:t>Future</a:t>
            </a:r>
          </a:p>
        </p:txBody>
      </p:sp>
      <p:sp>
        <p:nvSpPr>
          <p:cNvPr name="TextBox 4" id="4"/>
          <p:cNvSpPr txBox="true"/>
          <p:nvPr/>
        </p:nvSpPr>
        <p:spPr>
          <a:xfrm rot="0">
            <a:off x="10139202" y="6189669"/>
            <a:ext cx="6114648" cy="1104900"/>
          </a:xfrm>
          <a:prstGeom prst="rect">
            <a:avLst/>
          </a:prstGeom>
        </p:spPr>
        <p:txBody>
          <a:bodyPr anchor="t" rtlCol="false" tIns="0" lIns="0" bIns="0" rIns="0">
            <a:spAutoFit/>
          </a:bodyPr>
          <a:lstStyle/>
          <a:p>
            <a:pPr algn="just">
              <a:lnSpc>
                <a:spcPts val="2999"/>
              </a:lnSpc>
            </a:pPr>
            <a:r>
              <a:rPr lang="en-US" sz="2499" spc="-202">
                <a:solidFill>
                  <a:srgbClr val="FFFFFF"/>
                </a:solidFill>
                <a:latin typeface="Montserrat"/>
                <a:ea typeface="Montserrat"/>
                <a:cs typeface="Montserrat"/>
                <a:sym typeface="Montserrat"/>
              </a:rPr>
              <a:t>The future of agriculture will be driven by smart farming, sustainability, and the need to meet the growing global demand for food.</a:t>
            </a:r>
          </a:p>
        </p:txBody>
      </p:sp>
      <p:sp>
        <p:nvSpPr>
          <p:cNvPr name="TextBox 5" id="5"/>
          <p:cNvSpPr txBox="true"/>
          <p:nvPr/>
        </p:nvSpPr>
        <p:spPr>
          <a:xfrm rot="0">
            <a:off x="4400888" y="2731640"/>
            <a:ext cx="6483064" cy="5513997"/>
          </a:xfrm>
          <a:prstGeom prst="rect">
            <a:avLst/>
          </a:prstGeom>
        </p:spPr>
        <p:txBody>
          <a:bodyPr anchor="t" rtlCol="false" tIns="0" lIns="0" bIns="0" rIns="0">
            <a:spAutoFit/>
          </a:bodyPr>
          <a:lstStyle/>
          <a:p>
            <a:pPr algn="just" marL="572270" indent="-286135" lvl="1">
              <a:lnSpc>
                <a:spcPts val="3180"/>
              </a:lnSpc>
              <a:buFont typeface="Arial"/>
              <a:buChar char="•"/>
            </a:pPr>
            <a:r>
              <a:rPr lang="en-US" sz="2650" spc="-214">
                <a:solidFill>
                  <a:srgbClr val="304DB4"/>
                </a:solidFill>
                <a:latin typeface="Montserrat"/>
                <a:ea typeface="Montserrat"/>
                <a:cs typeface="Montserrat"/>
                <a:sym typeface="Montserrat"/>
              </a:rPr>
              <a:t>Notre MVP repond aux attentes des utilisateurs et pour ameliorer encore plus  l’efficacité de notre MVP,  nous prevoyons de d’avoir des  equipements de pointes et rendre notre interface utilisateur intuitive.</a:t>
            </a:r>
          </a:p>
          <a:p>
            <a:pPr algn="just" marL="572270" indent="-286135" lvl="1">
              <a:lnSpc>
                <a:spcPts val="3180"/>
              </a:lnSpc>
              <a:buFont typeface="Arial"/>
              <a:buChar char="•"/>
            </a:pPr>
            <a:r>
              <a:rPr lang="en-US" sz="2650" spc="-214">
                <a:solidFill>
                  <a:srgbClr val="304DB4"/>
                </a:solidFill>
                <a:latin typeface="Montserrat"/>
                <a:ea typeface="Montserrat"/>
                <a:cs typeface="Montserrat"/>
                <a:sym typeface="Montserrat"/>
              </a:rPr>
              <a:t> Les actions commerciles prevues sont réalistes  et ls prévisions financieres sont correctes.</a:t>
            </a:r>
          </a:p>
          <a:p>
            <a:pPr algn="just" marL="572270" indent="-286135" lvl="1">
              <a:lnSpc>
                <a:spcPts val="3180"/>
              </a:lnSpc>
              <a:buFont typeface="Arial"/>
              <a:buChar char="•"/>
            </a:pPr>
            <a:r>
              <a:rPr lang="en-US" sz="2650" spc="-214">
                <a:solidFill>
                  <a:srgbClr val="304DB4"/>
                </a:solidFill>
                <a:latin typeface="Montserrat"/>
                <a:ea typeface="Montserrat"/>
                <a:cs typeface="Montserrat"/>
                <a:sym typeface="Montserrat"/>
              </a:rPr>
              <a:t>Oui, les etapes de developpement  technique sont réalisable et pour l’instant le pplan de maintenance est adpaté au réalité de notre projet.</a:t>
            </a:r>
          </a:p>
          <a:p>
            <a:pPr algn="just">
              <a:lnSpc>
                <a:spcPts val="3180"/>
              </a:lnSpc>
            </a:pPr>
          </a:p>
        </p:txBody>
      </p:sp>
      <p:sp>
        <p:nvSpPr>
          <p:cNvPr name="TextBox 6" id="6"/>
          <p:cNvSpPr txBox="true"/>
          <p:nvPr/>
        </p:nvSpPr>
        <p:spPr>
          <a:xfrm rot="0">
            <a:off x="3383711" y="1461811"/>
            <a:ext cx="8517419" cy="901700"/>
          </a:xfrm>
          <a:prstGeom prst="rect">
            <a:avLst/>
          </a:prstGeom>
        </p:spPr>
        <p:txBody>
          <a:bodyPr anchor="t" rtlCol="false" tIns="0" lIns="0" bIns="0" rIns="0">
            <a:spAutoFit/>
          </a:bodyPr>
          <a:lstStyle/>
          <a:p>
            <a:pPr algn="l">
              <a:lnSpc>
                <a:spcPts val="7000"/>
              </a:lnSpc>
            </a:pPr>
            <a:r>
              <a:rPr lang="en-US" sz="5000" spc="-405" b="true">
                <a:solidFill>
                  <a:srgbClr val="AAD63E"/>
                </a:solidFill>
                <a:latin typeface="Poppins Bold"/>
                <a:ea typeface="Poppins Bold"/>
                <a:cs typeface="Poppins Bold"/>
                <a:sym typeface="Poppins Bold"/>
              </a:rPr>
              <a:t>Questionnaire de validation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DAGc3bgv8co</dc:identifier>
  <dcterms:modified xsi:type="dcterms:W3CDTF">2011-08-01T06:04:30Z</dcterms:modified>
  <cp:revision>1</cp:revision>
  <dc:title>Technologie accessible pour un climat interieur intelligent : construire un confort thermiqiue</dc:title>
</cp:coreProperties>
</file>